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63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90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2454E-AE92-4A54-9802-05383D301AF9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17B9C-04B3-4C8E-B471-FC30BD236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6801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2454E-AE92-4A54-9802-05383D301AF9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17B9C-04B3-4C8E-B471-FC30BD236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810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2454E-AE92-4A54-9802-05383D301AF9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17B9C-04B3-4C8E-B471-FC30BD236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470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2454E-AE92-4A54-9802-05383D301AF9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17B9C-04B3-4C8E-B471-FC30BD236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318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2454E-AE92-4A54-9802-05383D301AF9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17B9C-04B3-4C8E-B471-FC30BD236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520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2454E-AE92-4A54-9802-05383D301AF9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17B9C-04B3-4C8E-B471-FC30BD236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427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2454E-AE92-4A54-9802-05383D301AF9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17B9C-04B3-4C8E-B471-FC30BD236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587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2454E-AE92-4A54-9802-05383D301AF9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17B9C-04B3-4C8E-B471-FC30BD236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63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2454E-AE92-4A54-9802-05383D301AF9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17B9C-04B3-4C8E-B471-FC30BD236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5058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2454E-AE92-4A54-9802-05383D301AF9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17B9C-04B3-4C8E-B471-FC30BD236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684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2454E-AE92-4A54-9802-05383D301AF9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17B9C-04B3-4C8E-B471-FC30BD236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1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2454E-AE92-4A54-9802-05383D301AF9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17B9C-04B3-4C8E-B471-FC30BD236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061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9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Mixing coloured light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21172" y="878667"/>
            <a:ext cx="8285163" cy="6383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Coloured lights can be mixed to make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new colours.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78309" y="1397478"/>
            <a:ext cx="8370888" cy="4968939"/>
            <a:chOff x="378309" y="1397478"/>
            <a:chExt cx="8370888" cy="4968939"/>
          </a:xfrm>
        </p:grpSpPr>
        <p:grpSp>
          <p:nvGrpSpPr>
            <p:cNvPr id="2" name="Group 1"/>
            <p:cNvGrpSpPr/>
            <p:nvPr/>
          </p:nvGrpSpPr>
          <p:grpSpPr>
            <a:xfrm>
              <a:off x="378309" y="1397478"/>
              <a:ext cx="8370888" cy="4968939"/>
              <a:chOff x="414337" y="1621765"/>
              <a:chExt cx="8370888" cy="4968939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414337" y="1621765"/>
                <a:ext cx="8370888" cy="4968939"/>
                <a:chOff x="414337" y="1587260"/>
                <a:chExt cx="8370888" cy="4968939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414337" y="1587260"/>
                  <a:ext cx="8370888" cy="4364966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" name="Rounded Rectangle 9"/>
                <p:cNvSpPr/>
                <p:nvPr/>
              </p:nvSpPr>
              <p:spPr>
                <a:xfrm>
                  <a:off x="2025343" y="1809851"/>
                  <a:ext cx="5076825" cy="2486025"/>
                </a:xfrm>
                <a:prstGeom prst="roundRect">
                  <a:avLst>
                    <a:gd name="adj" fmla="val 3640"/>
                  </a:avLst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7" name="Group 6"/>
                <p:cNvGrpSpPr/>
                <p:nvPr/>
              </p:nvGrpSpPr>
              <p:grpSpPr>
                <a:xfrm>
                  <a:off x="3188863" y="2080361"/>
                  <a:ext cx="3580863" cy="4475838"/>
                  <a:chOff x="3188863" y="2080361"/>
                  <a:chExt cx="3580863" cy="4475838"/>
                </a:xfrm>
              </p:grpSpPr>
              <p:sp>
                <p:nvSpPr>
                  <p:cNvPr id="19" name="Trapezoid 18"/>
                  <p:cNvSpPr/>
                  <p:nvPr/>
                </p:nvSpPr>
                <p:spPr>
                  <a:xfrm rot="8317476">
                    <a:off x="5050671" y="2662094"/>
                    <a:ext cx="1719055" cy="3894105"/>
                  </a:xfrm>
                  <a:prstGeom prst="trapezoid">
                    <a:avLst>
                      <a:gd name="adj" fmla="val 39109"/>
                    </a:avLst>
                  </a:prstGeom>
                  <a:gradFill>
                    <a:gsLst>
                      <a:gs pos="0">
                        <a:srgbClr val="F3F7F3">
                          <a:alpha val="16863"/>
                        </a:srgbClr>
                      </a:gs>
                      <a:gs pos="74000">
                        <a:srgbClr val="00C800"/>
                      </a:gs>
                      <a:gs pos="83000">
                        <a:srgbClr val="00C800"/>
                      </a:gs>
                      <a:gs pos="100000">
                        <a:srgbClr val="00D2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8" name="Group 7"/>
                  <p:cNvGrpSpPr/>
                  <p:nvPr/>
                </p:nvGrpSpPr>
                <p:grpSpPr>
                  <a:xfrm rot="1078848">
                    <a:off x="3188863" y="2080361"/>
                    <a:ext cx="1810996" cy="4318316"/>
                    <a:chOff x="2352081" y="1686423"/>
                    <a:chExt cx="1707314" cy="3820159"/>
                  </a:xfrm>
                </p:grpSpPr>
                <p:sp>
                  <p:nvSpPr>
                    <p:cNvPr id="6" name="Trapezoid 5"/>
                    <p:cNvSpPr/>
                    <p:nvPr/>
                  </p:nvSpPr>
                  <p:spPr>
                    <a:xfrm rot="11126624">
                      <a:off x="2352081" y="2585743"/>
                      <a:ext cx="1536102" cy="2920839"/>
                    </a:xfrm>
                    <a:prstGeom prst="trapezoid">
                      <a:avLst>
                        <a:gd name="adj" fmla="val 39109"/>
                      </a:avLst>
                    </a:prstGeom>
                    <a:gradFill>
                      <a:gsLst>
                        <a:gs pos="0">
                          <a:srgbClr val="F7F3F3">
                            <a:alpha val="17000"/>
                          </a:srgbClr>
                        </a:gs>
                        <a:gs pos="74000">
                          <a:srgbClr val="C80000"/>
                        </a:gs>
                        <a:gs pos="83000">
                          <a:srgbClr val="C80000"/>
                        </a:gs>
                        <a:gs pos="100000">
                          <a:srgbClr val="D20000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" name="Oval 3"/>
                    <p:cNvSpPr/>
                    <p:nvPr/>
                  </p:nvSpPr>
                  <p:spPr>
                    <a:xfrm>
                      <a:off x="2489388" y="1686423"/>
                      <a:ext cx="1570007" cy="1526875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  <p:sp>
            <p:nvSpPr>
              <p:cNvPr id="22" name="Freeform 21"/>
              <p:cNvSpPr/>
              <p:nvPr/>
            </p:nvSpPr>
            <p:spPr>
              <a:xfrm>
                <a:off x="3964781" y="3509963"/>
                <a:ext cx="1309688" cy="826293"/>
              </a:xfrm>
              <a:custGeom>
                <a:avLst/>
                <a:gdLst>
                  <a:gd name="connsiteX0" fmla="*/ 745332 w 1309688"/>
                  <a:gd name="connsiteY0" fmla="*/ 826293 h 826293"/>
                  <a:gd name="connsiteX1" fmla="*/ 0 w 1309688"/>
                  <a:gd name="connsiteY1" fmla="*/ 166687 h 826293"/>
                  <a:gd name="connsiteX2" fmla="*/ 1309688 w 1309688"/>
                  <a:gd name="connsiteY2" fmla="*/ 0 h 826293"/>
                  <a:gd name="connsiteX3" fmla="*/ 745332 w 1309688"/>
                  <a:gd name="connsiteY3" fmla="*/ 826293 h 826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9688" h="826293">
                    <a:moveTo>
                      <a:pt x="745332" y="826293"/>
                    </a:moveTo>
                    <a:lnTo>
                      <a:pt x="0" y="166687"/>
                    </a:lnTo>
                    <a:lnTo>
                      <a:pt x="1309688" y="0"/>
                    </a:lnTo>
                    <a:lnTo>
                      <a:pt x="745332" y="826293"/>
                    </a:lnTo>
                    <a:close/>
                  </a:path>
                </a:pathLst>
              </a:custGeom>
              <a:solidFill>
                <a:schemeClr val="bg1">
                  <a:lumMod val="75000"/>
                  <a:alpha val="9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4244665" y="2173288"/>
              <a:ext cx="63817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0" dirty="0" smtClean="0"/>
                <a:t>?</a:t>
              </a:r>
              <a:endParaRPr lang="en-GB" sz="8000" dirty="0"/>
            </a:p>
          </p:txBody>
        </p:sp>
      </p:grpSp>
    </p:spTree>
    <p:extLst>
      <p:ext uri="{BB962C8B-B14F-4D97-AF65-F5344CB8AC3E}">
        <p14:creationId xmlns:p14="http://schemas.microsoft.com/office/powerpoint/2010/main" val="99880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Mixing coloured light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3971" y="47987"/>
            <a:ext cx="1025743" cy="576000"/>
          </a:xfrm>
          <a:prstGeom prst="rect">
            <a:avLst/>
          </a:prstGeom>
        </p:spPr>
      </p:pic>
      <p:grpSp>
        <p:nvGrpSpPr>
          <p:cNvPr id="44" name="Group 43"/>
          <p:cNvGrpSpPr/>
          <p:nvPr/>
        </p:nvGrpSpPr>
        <p:grpSpPr>
          <a:xfrm>
            <a:off x="421172" y="878667"/>
            <a:ext cx="8285163" cy="5020971"/>
            <a:chOff x="421172" y="878667"/>
            <a:chExt cx="8285163" cy="5020971"/>
          </a:xfrm>
        </p:grpSpPr>
        <p:sp>
          <p:nvSpPr>
            <p:cNvPr id="12" name="Text Placeholder 16"/>
            <p:cNvSpPr txBox="1">
              <a:spLocks/>
            </p:cNvSpPr>
            <p:nvPr/>
          </p:nvSpPr>
          <p:spPr>
            <a:xfrm>
              <a:off x="421172" y="878667"/>
              <a:ext cx="8285163" cy="502097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14000"/>
                </a:lnSpc>
                <a:spcBef>
                  <a:spcPct val="20000"/>
                </a:spcBef>
                <a:buFont typeface="+mj-lt"/>
                <a:buNone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971550" indent="-5143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485900" indent="-57150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-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974850" indent="-539750" algn="l" defTabSz="914400" rtl="0" eaLnBrk="1" latinLnBrk="0" hangingPunct="1">
                <a:spcBef>
                  <a:spcPct val="20000"/>
                </a:spcBef>
                <a:buFont typeface="Wingdings" panose="05000000000000000000" pitchFamily="2" charset="2"/>
                <a:buChar char="§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514600" indent="-53975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o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Apparatus</a:t>
              </a:r>
            </a:p>
            <a:p>
              <a:pPr marL="720725" marR="0" lvl="0" indent="-28575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en-US" dirty="0" smtClean="0"/>
                <a:t>lab </a:t>
              </a:r>
              <a:r>
                <a:rPr lang="en-US" dirty="0" smtClean="0"/>
                <a:t>pack (12V)</a:t>
              </a:r>
            </a:p>
            <a:p>
              <a:pPr marL="720725" marR="0" lvl="0" indent="-28575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en-US" dirty="0" smtClean="0"/>
                <a:t>x2 ray lamps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endPara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1200"/>
                </a:spcAft>
                <a:defRPr/>
              </a:pPr>
              <a:r>
                <a:rPr lang="en-US" b="1" dirty="0"/>
                <a:t>Procedure</a:t>
              </a:r>
            </a:p>
            <a:p>
              <a:pPr marL="720725" lvl="0" indent="-360363">
                <a:buFont typeface="+mj-lt"/>
                <a:buAutoNum type="arabicPeriod"/>
                <a:defRPr/>
              </a:pPr>
              <a:r>
                <a:rPr lang="en-US" dirty="0"/>
                <a:t>Plug both ray lamps into the </a:t>
              </a:r>
              <a:r>
                <a:rPr lang="en-US" dirty="0" smtClean="0"/>
                <a:t>lab </a:t>
              </a:r>
              <a:r>
                <a:rPr lang="en-US" dirty="0"/>
                <a:t>pack and turn on.</a:t>
              </a:r>
            </a:p>
            <a:p>
              <a:pPr marL="720725" lvl="0" indent="-360363">
                <a:buFont typeface="+mj-lt"/>
                <a:buAutoNum type="arabicPeriod"/>
                <a:defRPr/>
              </a:pPr>
              <a:r>
                <a:rPr lang="en-US" dirty="0"/>
                <a:t>Put one coloured filter in each ray lamp.</a:t>
              </a:r>
            </a:p>
            <a:p>
              <a:pPr marL="720725" lvl="0" indent="-360363">
                <a:buFont typeface="+mj-lt"/>
                <a:buAutoNum type="arabicPeriod"/>
                <a:defRPr/>
              </a:pPr>
              <a:r>
                <a:rPr lang="en-US" dirty="0"/>
                <a:t>Shine the ray lamps at the screen to add the two colours of light.</a:t>
              </a:r>
            </a:p>
            <a:p>
              <a:pPr marL="720725" lvl="0" indent="-360363">
                <a:buFont typeface="+mj-lt"/>
                <a:buAutoNum type="arabicPeriod"/>
                <a:defRPr/>
              </a:pPr>
              <a:r>
                <a:rPr lang="en-US" dirty="0" smtClean="0"/>
                <a:t>Write down </a:t>
              </a:r>
              <a:r>
                <a:rPr lang="en-US" dirty="0"/>
                <a:t>the new colour in a results table</a:t>
              </a:r>
              <a:r>
                <a:rPr lang="en-US" dirty="0" smtClean="0"/>
                <a:t>.</a:t>
              </a:r>
            </a:p>
            <a:p>
              <a:pPr marL="720725" lvl="0" indent="-360363">
                <a:buFont typeface="+mj-lt"/>
                <a:buAutoNum type="arabicPeriod"/>
                <a:defRPr/>
              </a:pPr>
              <a:r>
                <a:rPr lang="en-US" dirty="0" smtClean="0"/>
                <a:t>Write down</a:t>
              </a:r>
              <a:r>
                <a:rPr lang="en-US" dirty="0"/>
                <a:t> </a:t>
              </a:r>
              <a:r>
                <a:rPr lang="en-US" dirty="0" smtClean="0"/>
                <a:t>how the brightness changes when the colours are added.</a:t>
              </a:r>
              <a:endParaRPr lang="en-US" dirty="0"/>
            </a:p>
            <a:p>
              <a:pPr marL="720725" lvl="0" indent="-360363">
                <a:buFont typeface="+mj-lt"/>
                <a:buAutoNum type="arabicPeriod"/>
                <a:defRPr/>
              </a:pPr>
              <a:r>
                <a:rPr lang="en-US" dirty="0"/>
                <a:t>Repeat for different pairs of colours.</a:t>
              </a:r>
            </a:p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endPara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578469" y="1397977"/>
              <a:ext cx="4396155" cy="1056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720725" lvl="0" indent="-285750" defTabSz="914400">
                <a:lnSpc>
                  <a:spcPct val="114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/>
              </a:pPr>
              <a:r>
                <a:rPr lang="en-US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red, green and blue </a:t>
              </a:r>
              <a:r>
                <a:rPr lang="en-US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filters</a:t>
              </a:r>
              <a:endPara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720725" lvl="0" indent="-285750" defTabSz="914400">
                <a:lnSpc>
                  <a:spcPct val="114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/>
              </a:pPr>
              <a:r>
                <a:rPr lang="en-US" dirty="0">
                  <a:latin typeface="Verdana" panose="020B0604030504040204" pitchFamily="34" charset="0"/>
                  <a:ea typeface="Verdana" panose="020B0604030504040204" pitchFamily="34" charset="0"/>
                </a:rPr>
                <a:t>white screen</a:t>
              </a:r>
              <a:endPara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84032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Mixing coloured light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3971" y="47987"/>
            <a:ext cx="1025743" cy="576000"/>
          </a:xfrm>
          <a:prstGeom prst="rect">
            <a:avLst/>
          </a:prstGeom>
        </p:spPr>
      </p:pic>
      <p:sp>
        <p:nvSpPr>
          <p:cNvPr id="12" name="Text Placeholder 16"/>
          <p:cNvSpPr txBox="1">
            <a:spLocks/>
          </p:cNvSpPr>
          <p:nvPr/>
        </p:nvSpPr>
        <p:spPr>
          <a:xfrm>
            <a:off x="421172" y="878667"/>
            <a:ext cx="8285163" cy="50209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Results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913878"/>
              </p:ext>
            </p:extLst>
          </p:nvPr>
        </p:nvGraphicFramePr>
        <p:xfrm>
          <a:off x="950496" y="1397000"/>
          <a:ext cx="7399420" cy="2433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49855">
                  <a:extLst>
                    <a:ext uri="{9D8B030D-6E8A-4147-A177-3AD203B41FA5}">
                      <a16:colId xmlns:a16="http://schemas.microsoft.com/office/drawing/2014/main" val="3497342942"/>
                    </a:ext>
                  </a:extLst>
                </a:gridCol>
                <a:gridCol w="1849855">
                  <a:extLst>
                    <a:ext uri="{9D8B030D-6E8A-4147-A177-3AD203B41FA5}">
                      <a16:colId xmlns:a16="http://schemas.microsoft.com/office/drawing/2014/main" val="2223090264"/>
                    </a:ext>
                  </a:extLst>
                </a:gridCol>
                <a:gridCol w="1849855">
                  <a:extLst>
                    <a:ext uri="{9D8B030D-6E8A-4147-A177-3AD203B41FA5}">
                      <a16:colId xmlns:a16="http://schemas.microsoft.com/office/drawing/2014/main" val="1821084492"/>
                    </a:ext>
                  </a:extLst>
                </a:gridCol>
                <a:gridCol w="1849855">
                  <a:extLst>
                    <a:ext uri="{9D8B030D-6E8A-4147-A177-3AD203B41FA5}">
                      <a16:colId xmlns:a16="http://schemas.microsoft.com/office/drawing/2014/main" val="11754701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Colour of</a:t>
                      </a:r>
                      <a:r>
                        <a:rPr lang="en-GB" sz="16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light 1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Colour of light 2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Colour of mixed</a:t>
                      </a:r>
                      <a:r>
                        <a:rPr lang="en-GB" sz="16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light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Change in brightness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99580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05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1250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0346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3391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00476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113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Mixing coloured light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3971" y="47987"/>
            <a:ext cx="1025743" cy="576000"/>
          </a:xfrm>
          <a:prstGeom prst="rect">
            <a:avLst/>
          </a:prstGeom>
        </p:spPr>
      </p:pic>
      <p:sp>
        <p:nvSpPr>
          <p:cNvPr id="12" name="Text Placeholder 16"/>
          <p:cNvSpPr txBox="1">
            <a:spLocks/>
          </p:cNvSpPr>
          <p:nvPr/>
        </p:nvSpPr>
        <p:spPr>
          <a:xfrm>
            <a:off x="421172" y="878667"/>
            <a:ext cx="8285163" cy="502097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</a:t>
            </a:r>
          </a:p>
          <a:p>
            <a:pPr marL="720725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Did you get the colours that you expected?</a:t>
            </a:r>
          </a:p>
          <a:p>
            <a:pPr marL="377825" marR="0" lvl="0" algn="l" defTabSz="914400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kumimoji="0" lang="en-US" sz="1600" b="0" i="1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kumimoji="0" lang="en-US" sz="1600" b="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your answer.</a:t>
            </a:r>
          </a:p>
          <a:p>
            <a:pPr marL="720725" lvl="1" indent="-360363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AutoNum type="arabicPeriod" startAt="2"/>
              <a:defRPr/>
            </a:pP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happens to the brightness of red light when a second red light is added?</a:t>
            </a:r>
          </a:p>
          <a:p>
            <a:pPr marL="720725" lvl="1" indent="-360363">
              <a:lnSpc>
                <a:spcPct val="114000"/>
              </a:lnSpc>
              <a:buAutoNum type="arabicPeriod" startAt="2"/>
              <a:defRPr/>
            </a:pPr>
            <a:r>
              <a:rPr lang="en-US" dirty="0" smtClean="0"/>
              <a:t>What happens to the brightness of the red light when a different colour is added?</a:t>
            </a:r>
          </a:p>
          <a:p>
            <a:pPr marL="360362" lvl="1" indent="0">
              <a:lnSpc>
                <a:spcPct val="114000"/>
              </a:lnSpc>
              <a:spcBef>
                <a:spcPts val="300"/>
              </a:spcBef>
              <a:spcAft>
                <a:spcPts val="1200"/>
              </a:spcAft>
              <a:buNone/>
              <a:defRPr/>
            </a:pPr>
            <a:r>
              <a:rPr kumimoji="0" lang="en-US" sz="1600" b="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	Why is it harder to judge brightness when the colours are</a:t>
            </a:r>
            <a:r>
              <a:rPr lang="en-US" sz="1600" i="1" dirty="0" smtClean="0"/>
              <a:t> different?</a:t>
            </a:r>
          </a:p>
          <a:p>
            <a:pPr marL="360362" lvl="1" indent="0">
              <a:lnSpc>
                <a:spcPct val="114000"/>
              </a:lnSpc>
              <a:spcBef>
                <a:spcPts val="300"/>
              </a:spcBef>
              <a:spcAft>
                <a:spcPts val="1200"/>
              </a:spcAft>
              <a:buNone/>
              <a:defRPr/>
            </a:pPr>
            <a:endParaRPr lang="en-US" sz="1600" i="1" dirty="0" smtClean="0"/>
          </a:p>
          <a:p>
            <a:pPr marL="0" lvl="1" indent="0">
              <a:lnSpc>
                <a:spcPct val="114000"/>
              </a:lnSpc>
              <a:spcBef>
                <a:spcPts val="300"/>
              </a:spcBef>
              <a:spcAft>
                <a:spcPts val="1200"/>
              </a:spcAft>
              <a:buNone/>
              <a:defRPr/>
            </a:pPr>
            <a:r>
              <a:rPr lang="en-US" sz="1600" i="1" dirty="0" smtClean="0"/>
              <a:t>Practical skills question:</a:t>
            </a:r>
            <a:endParaRPr lang="en-US" sz="1600" i="1" dirty="0" smtClean="0"/>
          </a:p>
          <a:p>
            <a:pPr marL="703262" lvl="1" indent="-342900">
              <a:lnSpc>
                <a:spcPct val="114000"/>
              </a:lnSpc>
              <a:spcBef>
                <a:spcPts val="300"/>
              </a:spcBef>
              <a:spcAft>
                <a:spcPts val="1200"/>
              </a:spcAft>
              <a:buFont typeface="+mj-lt"/>
              <a:buAutoNum type="arabicPeriod" startAt="4"/>
              <a:defRPr/>
            </a:pPr>
            <a:r>
              <a:rPr lang="en-US" dirty="0" smtClean="0"/>
              <a:t>Why should the ray lamps always be the same distance from the screen?</a:t>
            </a:r>
          </a:p>
          <a:p>
            <a:pPr marL="360362" lvl="1" indent="0">
              <a:lnSpc>
                <a:spcPct val="114000"/>
              </a:lnSpc>
              <a:buNone/>
              <a:defRPr/>
            </a:pPr>
            <a:endParaRPr kumimoji="0" lang="en-US" b="0" u="none" strike="noStrike" kern="1200" cap="none" spc="0" normalizeH="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53599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</TotalTime>
  <Words>133</Words>
  <Application>Microsoft Office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8</cp:revision>
  <dcterms:created xsi:type="dcterms:W3CDTF">2018-10-18T08:12:20Z</dcterms:created>
  <dcterms:modified xsi:type="dcterms:W3CDTF">2018-10-18T13:30:46Z</dcterms:modified>
</cp:coreProperties>
</file>